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0" r:id="rId36"/>
    <p:sldId id="291" r:id="rId37"/>
    <p:sldId id="292" r:id="rId38"/>
    <p:sldId id="293" r:id="rId39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474720" y="5806440"/>
            <a:ext cx="164592" cy="164592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749039" y="5806440"/>
            <a:ext cx="164592" cy="164592"/>
          </a:xfrm>
          <a:prstGeom prst="rect">
            <a:avLst/>
          </a:prstGeom>
          <a:solidFill>
            <a:srgbClr val="083767"/>
          </a:solidFill>
          <a:ln w="8890">
            <a:solidFill>
              <a:srgbClr val="0837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0" y="5806440"/>
            <a:ext cx="164592" cy="164592"/>
          </a:xfrm>
          <a:prstGeom prst="rect">
            <a:avLst/>
          </a:prstGeom>
          <a:solidFill>
            <a:srgbClr val="083767"/>
          </a:solidFill>
          <a:ln w="8890">
            <a:solidFill>
              <a:srgbClr val="0837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503920" y="5806440"/>
            <a:ext cx="164592" cy="164592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4760" y="960120"/>
            <a:ext cx="4572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BEHOMEI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Our Positioning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Trade service + product integration + supply-chain coordination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874519"/>
            <a:ext cx="64008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27303A"/>
                </a:solidFill>
                <a:latin typeface="Noto Sans CJK SC"/>
              </a:rPr>
              <a:t>BeHomei is a pet-product trading and supply-chain integration company,
serving global pet brands, importers, wholesalers and channel customers with integrated product solutions.</a:t>
            </a:r>
            <a:endParaRPr sz="1800" b="1">
              <a:solidFill>
                <a:srgbClr val="27303A"/>
              </a:solidFill>
              <a:latin typeface="Noto Sans CJK SC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52360" y="1783080"/>
            <a:ext cx="4069080" cy="4160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8120" y="2084831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EE740B"/>
                </a:solidFill>
                <a:latin typeface="Aptos"/>
              </a:rPr>
              <a:t>OUR CULTURE</a:t>
            </a:r>
            <a:endParaRPr sz="13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818120" y="2743200"/>
            <a:ext cx="502920" cy="50292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18704" y="2862072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EE740B"/>
                </a:solidFill>
                <a:latin typeface="Aptos"/>
              </a:rPr>
              <a:t>01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03920" y="2724912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Love Pets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01200" y="2761488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Aptos"/>
              </a:rPr>
              <a:t>Love Pets</a:t>
            </a:r>
            <a:endParaRPr sz="9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818120" y="3401568"/>
            <a:ext cx="502920" cy="50292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18704" y="3520439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EE740B"/>
                </a:solidFill>
                <a:latin typeface="Aptos"/>
              </a:rPr>
              <a:t>02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03920" y="3383279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Professional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01200" y="3419856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Aptos"/>
              </a:rPr>
              <a:t>Professional</a:t>
            </a:r>
            <a:endParaRPr sz="9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818120" y="4059935"/>
            <a:ext cx="502920" cy="50292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18704" y="4178807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EE740B"/>
                </a:solidFill>
                <a:latin typeface="Aptos"/>
              </a:rPr>
              <a:t>03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03920" y="4041648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Innovation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01200" y="4078223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Aptos"/>
              </a:rPr>
              <a:t>Innovation</a:t>
            </a:r>
            <a:endParaRPr sz="9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818120" y="4718304"/>
            <a:ext cx="502920" cy="50292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18704" y="4837176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EE740B"/>
                </a:solidFill>
                <a:latin typeface="Aptos"/>
              </a:rPr>
              <a:t>04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03920" y="470001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Partnership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601200" y="4736592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Aptos"/>
              </a:rPr>
              <a:t>Long-term Partnership</a:t>
            </a:r>
            <a:endParaRPr sz="9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02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BUYER FIRST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Built Around Buyer Needs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Less process, more practical value: right products, faster launch, stable replenishment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828800"/>
            <a:ext cx="2487168" cy="356616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057400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EE740B"/>
                </a:solidFill>
                <a:latin typeface="Aptos"/>
              </a:rPr>
              <a:t>01</a:t>
            </a:r>
            <a:endParaRPr sz="17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" y="2606040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Product Selection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2960" y="2999232"/>
            <a:ext cx="2011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Product Selection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" y="3547872"/>
            <a:ext cx="20574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646D77"/>
                </a:solidFill>
                <a:latin typeface="Noto Sans CJK SC"/>
              </a:rPr>
              <a:t>Fast product combinations by category, price band, function and channel use.</a:t>
            </a:r>
            <a:endParaRPr sz="11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38144" y="1828800"/>
            <a:ext cx="2487168" cy="356616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39312" y="2057400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EE740B"/>
                </a:solidFill>
                <a:latin typeface="Aptos"/>
              </a:rPr>
              <a:t>02</a:t>
            </a:r>
            <a:endParaRPr sz="17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9312" y="2606040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Private Label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9312" y="2999232"/>
            <a:ext cx="2011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Private Label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9312" y="3547872"/>
            <a:ext cx="20574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646D77"/>
                </a:solidFill>
                <a:latin typeface="Noto Sans CJK SC"/>
              </a:rPr>
              <a:t>OEM/ODM, packaging, product combinations and new-product development.</a:t>
            </a:r>
            <a:endParaRPr sz="11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54496" y="1828800"/>
            <a:ext cx="2487168" cy="3566160"/>
          </a:xfrm>
          <a:prstGeom prst="roundRect">
            <a:avLst/>
          </a:prstGeom>
          <a:solidFill>
            <a:srgbClr val="EFF9F5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55664" y="2057400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EE740B"/>
                </a:solidFill>
                <a:latin typeface="Aptos"/>
              </a:rPr>
              <a:t>03</a:t>
            </a:r>
            <a:endParaRPr sz="17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Supply Stability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55664" y="2999232"/>
            <a:ext cx="2011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Supply Stability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55664" y="3547872"/>
            <a:ext cx="20574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646D77"/>
                </a:solidFill>
                <a:latin typeface="Noto Sans CJK SC"/>
              </a:rPr>
              <a:t>Integrated manufacturing resources with coordinated quality and delivery.</a:t>
            </a:r>
            <a:endParaRPr sz="11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070848" y="1828800"/>
            <a:ext cx="2487168" cy="3566160"/>
          </a:xfrm>
          <a:prstGeom prst="roundRect">
            <a:avLst/>
          </a:prstGeom>
          <a:solidFill>
            <a:srgbClr val="F1F8FC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2057400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EE740B"/>
                </a:solidFill>
                <a:latin typeface="Aptos"/>
              </a:rPr>
              <a:t>04</a:t>
            </a:r>
            <a:endParaRPr sz="17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72016" y="2606040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Market Fit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72016" y="2999232"/>
            <a:ext cx="2011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Market Fit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272016" y="3547872"/>
            <a:ext cx="20574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646D77"/>
                </a:solidFill>
                <a:latin typeface="Noto Sans CJK SC"/>
              </a:rPr>
              <a:t>Solutions adjusted to overseas brand and channel requirements.</a:t>
            </a:r>
            <a:endParaRPr sz="11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03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PRODUCTS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Product Portfolio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A focused multi-category portfolio for pet-product trading and channel development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783080"/>
            <a:ext cx="521208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_tmp_33145511890245436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856231"/>
            <a:ext cx="1965960" cy="17282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07792" y="19933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EE740B"/>
                </a:solidFill>
                <a:latin typeface="Aptos"/>
              </a:rPr>
              <a:t>01</a:t>
            </a:r>
            <a:endParaRPr sz="14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64992" y="196596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Pet Nutrition &amp; Functional Products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4992" y="2441448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Pet Nutrition &amp; Functional Products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64992" y="2816352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Noto Sans CJK SC"/>
              </a:rPr>
              <a:t>Liquids, powders, pastes, tablets and soft particles</a:t>
            </a:r>
            <a:endParaRPr sz="10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45352" y="1783080"/>
            <a:ext cx="521208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_tmp_41933373699768215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1856231"/>
            <a:ext cx="1965960" cy="17282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531352" y="19933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EE740B"/>
                </a:solidFill>
                <a:latin typeface="Aptos"/>
              </a:rPr>
              <a:t>02</a:t>
            </a:r>
            <a:endParaRPr sz="14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88552" y="196596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Smart Pet Water Fountains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88552" y="2441448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Smart Pet Water Fountains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88552" y="2816352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Noto Sans CJK SC"/>
              </a:rPr>
              <a:t>Clean/dirty separation, water/electricity separation, wireless sensing and plug-in models</a:t>
            </a:r>
            <a:endParaRPr sz="10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1792" y="3931920"/>
            <a:ext cx="521208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_tmp_829062383980810998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4005072"/>
            <a:ext cx="1965960" cy="172821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907792" y="414223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EE740B"/>
                </a:solidFill>
                <a:latin typeface="Aptos"/>
              </a:rPr>
              <a:t>03</a:t>
            </a:r>
            <a:endParaRPr sz="14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64992" y="411480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Smart Interactive Toys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64992" y="4590288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Smart Interactive Toys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64992" y="4965192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Noto Sans CJK SC"/>
              </a:rPr>
              <a:t>F1 smart interactive cat toy car</a:t>
            </a:r>
            <a:endParaRPr sz="10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245352" y="3931920"/>
            <a:ext cx="521208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31352" y="414223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EE740B"/>
                </a:solidFill>
                <a:latin typeface="Aptos"/>
              </a:rPr>
              <a:t>04</a:t>
            </a:r>
            <a:endParaRPr sz="14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88552" y="411480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Private Label / OEM / ODM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88552" y="4590288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646D77"/>
                </a:solidFill>
                <a:latin typeface="Aptos"/>
              </a:rPr>
              <a:t>OEM / ODM Product Development</a:t>
            </a:r>
            <a:endParaRPr sz="9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88552" y="4965192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Noto Sans CJK SC"/>
              </a:rPr>
              <a:t>Private label, packaging, product combinations and new-product development</a:t>
            </a:r>
            <a:endParaRPr sz="10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04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27" name="Picture 26" descr="_tmp_82091833583292689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504" y="4005072"/>
            <a:ext cx="1965960" cy="17282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720000">
            <a:off x="6263640" y="-365760"/>
            <a:ext cx="868680" cy="768096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01 / PET NUTRITION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1572768"/>
            <a:ext cx="566928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083767"/>
                </a:solidFill>
                <a:latin typeface="Noto Sans CJK SC"/>
              </a:rPr>
              <a:t>Pet Nutrition &amp; Functional Products</a:t>
            </a:r>
            <a:endParaRPr sz="30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2514600"/>
            <a:ext cx="53035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646D77"/>
                </a:solidFill>
                <a:latin typeface="Noto Sans CJK SC"/>
              </a:rPr>
              <a:t>Liquids, powders, pastes, tablets and soft particles designed for scalable private-label product lines.</a:t>
            </a:r>
            <a:endParaRPr sz="14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4160520"/>
            <a:ext cx="5120640" cy="822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4407408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83767"/>
                </a:solidFill>
                <a:latin typeface="Aptos"/>
              </a:rPr>
              <a:t>BEHOMEI PRODUCT PORTFOLIO</a:t>
            </a:r>
            <a:endParaRPr sz="10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05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4" name="Picture 3" descr="_tmp_3083031019460117324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0"/>
            <a:ext cx="51480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PET NUTRITION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Nutrition Product Formats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Flexible formats for different channels, price points and usage occasions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783080"/>
            <a:ext cx="2084831" cy="4206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_tmp_7893082321262965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901952"/>
            <a:ext cx="1901952" cy="182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2" y="3977639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LIQUID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792" y="435254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LIQUID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792" y="4800600"/>
            <a:ext cx="17373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Daily / functional / scenario-based nutrition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88920" y="1783080"/>
            <a:ext cx="2084831" cy="4206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_tmp_45748887402225981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1901952"/>
            <a:ext cx="1901952" cy="1828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53512" y="3977639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POWDER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53512" y="435254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53512" y="4800600"/>
            <a:ext cx="17373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Goat milk / probiotics / pumpkin / coat-care powders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20640" y="1783080"/>
            <a:ext cx="2084831" cy="4206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_tmp_608273055916924619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79" y="1901952"/>
            <a:ext cx="1901952" cy="1828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285231" y="3977639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PASTE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1" y="435254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PASTE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85231" y="4800600"/>
            <a:ext cx="17373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Hairball / calcium / functional pastes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52359" y="1783080"/>
            <a:ext cx="2084831" cy="4206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_tmp_35374248428870232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799" y="1901952"/>
            <a:ext cx="1901952" cy="1828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616951" y="3977639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TABLET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16951" y="435254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TABLET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16951" y="4800600"/>
            <a:ext cx="17373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Calcium / trace minerals / multivitamins / urinary support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784080" y="1783080"/>
            <a:ext cx="2084831" cy="4206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48672" y="3977639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83767"/>
                </a:solidFill>
                <a:latin typeface="Noto Sans CJK SC"/>
              </a:rPr>
              <a:t>SOFT PARTICLES</a:t>
            </a:r>
            <a:endParaRPr sz="1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48672" y="435254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SOFT PARTICLES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948672" y="4800600"/>
            <a:ext cx="17373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Lecithin / seaweed / chondroitin / multivitamins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06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29" name="Picture 28" descr="_tmp_41901182757343937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5519" y="1901952"/>
            <a:ext cx="1901952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PET NUTRITION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Liquid Nutrition Series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Clear functional positioning for a scalable SKU family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755648"/>
            <a:ext cx="516636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192024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01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68095" y="1864995"/>
            <a:ext cx="435546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83767"/>
                </a:solidFill>
                <a:latin typeface="Noto Sans CJK SC"/>
              </a:rPr>
              <a:t>Astragalus polysaccharides, vitamins, amino acids, minerals and trace elements</a:t>
            </a:r>
            <a:endParaRPr sz="12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0160" y="2212848"/>
            <a:ext cx="4251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0" b="0">
                <a:solidFill>
                  <a:srgbClr val="646D77"/>
                </a:solidFill>
                <a:latin typeface="Noto Sans CJK SC"/>
              </a:rPr>
              <a:t>Key ingredients: Astragalus polysaccharides, vitamins, amino acids, minerals and trace elements</a:t>
            </a:r>
            <a:endParaRPr sz="93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0160" y="2468880"/>
            <a:ext cx="4251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0" b="0">
                <a:solidFill>
                  <a:srgbClr val="646D77"/>
                </a:solidFill>
                <a:latin typeface="Noto Sans CJK SC"/>
              </a:rPr>
              <a:t>Positioning: Daily nutrition and immune-system support; designed for insufficient caloric and nutritional intake</a:t>
            </a:r>
            <a:endParaRPr sz="91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17920" y="1755648"/>
            <a:ext cx="516636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82512" y="192024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02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415" y="1816735"/>
            <a:ext cx="421894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83767"/>
                </a:solidFill>
                <a:latin typeface="Noto Sans CJK SC"/>
              </a:rPr>
              <a:t>Collagen, prebiotics, fish oil, Astragalus, Codonopsis, Atractylodes and Chinese yam</a:t>
            </a:r>
            <a:endParaRPr sz="12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88" y="2212848"/>
            <a:ext cx="4251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0" b="0">
                <a:solidFill>
                  <a:srgbClr val="646D77"/>
                </a:solidFill>
                <a:latin typeface="Noto Sans CJK SC"/>
              </a:rPr>
              <a:t>Key ingredients: Collagen, prebiotics, fish oil, Astragalus, Codonopsis, Atractylodes and Chinese yam</a:t>
            </a:r>
            <a:endParaRPr sz="93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6288" y="2468880"/>
            <a:ext cx="4251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0" b="0">
                <a:solidFill>
                  <a:srgbClr val="646D77"/>
                </a:solidFill>
                <a:latin typeface="Noto Sans CJK SC"/>
              </a:rPr>
              <a:t>Positioning: Designed around post-operative nutrition, digestion, energy density and recovery scenarios</a:t>
            </a:r>
            <a:endParaRPr sz="91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1792" y="3172968"/>
            <a:ext cx="516636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333756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03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80160" y="3282950"/>
            <a:ext cx="423354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83767"/>
                </a:solidFill>
                <a:latin typeface="Noto Sans CJK SC"/>
              </a:rPr>
              <a:t>Porphyrin iron, folic acid, vitamin B12, Astragalus, Angelica and Chinese yam</a:t>
            </a:r>
            <a:endParaRPr sz="12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80160" y="3630168"/>
            <a:ext cx="4251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0" b="0">
                <a:solidFill>
                  <a:srgbClr val="646D77"/>
                </a:solidFill>
                <a:latin typeface="Noto Sans CJK SC"/>
              </a:rPr>
              <a:t>Key ingredients: Porphyrin iron, folic acid, vitamin B12, Astragalus, Angelica and Chinese yam</a:t>
            </a:r>
            <a:endParaRPr sz="93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80160" y="3886200"/>
            <a:ext cx="4251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0" b="0">
                <a:solidFill>
                  <a:srgbClr val="646D77"/>
                </a:solidFill>
                <a:latin typeface="Noto Sans CJK SC"/>
              </a:rPr>
              <a:t>Positioning: Nutritional support for blood formation associated with iron, vitamin B12 or folate insufficiency</a:t>
            </a:r>
            <a:endParaRPr sz="91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17920" y="3172968"/>
            <a:ext cx="516636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82512" y="3337560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04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76288" y="3282696"/>
            <a:ext cx="24231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83767"/>
                </a:solidFill>
                <a:latin typeface="Noto Sans CJK SC"/>
              </a:rPr>
              <a:t>Herbal and nutritional complex</a:t>
            </a:r>
            <a:endParaRPr sz="12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76288" y="3630168"/>
            <a:ext cx="4251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0" b="0">
                <a:solidFill>
                  <a:srgbClr val="646D77"/>
                </a:solidFill>
                <a:latin typeface="Noto Sans CJK SC"/>
              </a:rPr>
              <a:t>Key ingredients: Herbal and nutritional complex</a:t>
            </a:r>
            <a:endParaRPr sz="93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76288" y="3886200"/>
            <a:ext cx="4251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0" b="0">
                <a:solidFill>
                  <a:srgbClr val="646D77"/>
                </a:solidFill>
                <a:latin typeface="Noto Sans CJK SC"/>
              </a:rPr>
              <a:t>Positioning: For stress-related scenarios including food changes, transport, vaccination, climate change and fright</a:t>
            </a:r>
            <a:endParaRPr sz="91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21792" y="4590288"/>
            <a:ext cx="516636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4754879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05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80160" y="4700270"/>
            <a:ext cx="414464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83767"/>
                </a:solidFill>
                <a:latin typeface="Noto Sans CJK SC"/>
              </a:rPr>
              <a:t>Plantain, dandelion, cranberry, Alisma and B vitamins</a:t>
            </a:r>
            <a:endParaRPr sz="12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80160" y="5047488"/>
            <a:ext cx="4251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0" b="0">
                <a:solidFill>
                  <a:srgbClr val="646D77"/>
                </a:solidFill>
                <a:latin typeface="Noto Sans CJK SC"/>
              </a:rPr>
              <a:t>Key ingredients: Plantain, dandelion, cranberry, Alisma and B vitamins</a:t>
            </a:r>
            <a:endParaRPr sz="93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80160" y="5303520"/>
            <a:ext cx="4251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0" b="0">
                <a:solidFill>
                  <a:srgbClr val="646D77"/>
                </a:solidFill>
                <a:latin typeface="Noto Sans CJK SC"/>
              </a:rPr>
              <a:t>Positioning: Designed for daily urinary tract nutritional support and related scenarios</a:t>
            </a:r>
            <a:endParaRPr sz="91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217920" y="4590288"/>
            <a:ext cx="516636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82512" y="4754879"/>
            <a:ext cx="411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06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76415" y="4700270"/>
            <a:ext cx="425196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83767"/>
                </a:solidFill>
                <a:latin typeface="Noto Sans CJK SC"/>
              </a:rPr>
              <a:t>Milk calcium, milk minerals, calcium, phosphorus and vitamin D3</a:t>
            </a:r>
            <a:endParaRPr sz="12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76288" y="5047488"/>
            <a:ext cx="4251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0" b="0">
                <a:solidFill>
                  <a:srgbClr val="646D77"/>
                </a:solidFill>
                <a:latin typeface="Noto Sans CJK SC"/>
              </a:rPr>
              <a:t>Key ingredients: Milk calcium, milk minerals, calcium, phosphorus and vitamin D3</a:t>
            </a:r>
            <a:endParaRPr sz="93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76288" y="5303520"/>
            <a:ext cx="4251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0" b="0">
                <a:solidFill>
                  <a:srgbClr val="646D77"/>
                </a:solidFill>
                <a:latin typeface="Noto Sans CJK SC"/>
              </a:rPr>
              <a:t>Positioning: Liquid calcium nutrition designed for convenient supplementation</a:t>
            </a:r>
            <a:endParaRPr sz="91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07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Daily Nutrition &amp; Immune Support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Liquid Nutrition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Astragalus polysaccharides, vitamins, amino acids, minerals and trace elements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Daily nutrition and immune-system support; designed for insufficient caloric and nutritional intake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Daily nutrition / insufficient intake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series SKUs and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08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88927057025119027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255" y="2030095"/>
            <a:ext cx="2679065" cy="3638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Post-operative Nutrition &amp; Recovery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Liquid Nutrition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Collagen, prebiotics, fish oil, Astragalus, Codonopsis, Atractylodes and Chinese yam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Designed around post-operative nutrition, digestion, energy density and recovery scenarios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Post-operative recovery / energy support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series SKUs and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09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13781637685161006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55648"/>
            <a:ext cx="3063240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Blood Support Nutrition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Liquid Nutrition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Porphyrin iron, folic acid, vitamin B12, Astragalus, Angelica and Chinese yam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Nutritional support for blood formation associated with iron, vitamin B12 or folate insufficiency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Nutritional blood support / young pets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series SKUs and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10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39954610252343045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55648"/>
            <a:ext cx="3063240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Stress Support Nutrition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Liquid Nutrition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Herbal and nutritional complex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For stress-related scenarios including food changes, transport, vaccination, climate change and fright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Food change / travel / vaccination / environmental change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series SKUs and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11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59358450882609968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55648"/>
            <a:ext cx="3063240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Urinary Nutrition Support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Liquid Nutrition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Plantain, dandelion, cranberry, Alisma and B vitamins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Designed for daily urinary tract nutritional support and related scenarios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Daily urinary tract nutrition support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series SKUs and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12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73211661033288862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55648"/>
            <a:ext cx="3063240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720000">
            <a:off x="6263640" y="-365760"/>
            <a:ext cx="868680" cy="768096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02 / POWDERS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1572768"/>
            <a:ext cx="566928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083767"/>
                </a:solidFill>
                <a:latin typeface="Noto Sans CJK SC"/>
              </a:rPr>
              <a:t>Powders &amp; Functional Nutrition</a:t>
            </a:r>
            <a:endParaRPr sz="30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2514600"/>
            <a:ext cx="53035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646D77"/>
                </a:solidFill>
                <a:latin typeface="Noto Sans CJK SC"/>
              </a:rPr>
              <a:t>A mix of gut, nutrition, skin &amp; coat and scenario-based functional products.</a:t>
            </a:r>
            <a:endParaRPr sz="14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4160520"/>
            <a:ext cx="5120640" cy="822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4407408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83767"/>
                </a:solidFill>
                <a:latin typeface="Aptos"/>
              </a:rPr>
              <a:t>BEHOMEI PRODUCT PORTFOLIO</a:t>
            </a:r>
            <a:endParaRPr sz="10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13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4" name="Picture 3" descr="_tmp_2507760692072167146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0"/>
            <a:ext cx="51480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PET NUTRITION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Powder Product Range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Flexible, repeat-purchase friendly functional nutrition SKUs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737360"/>
            <a:ext cx="5166360" cy="1170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83664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Pet-formulated goat milk powder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" y="2212848"/>
            <a:ext cx="2286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Goat Milk 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7832" y="1920240"/>
            <a:ext cx="23317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Key direction: Pet-formulated goat milk powder; For weaning, weak/recovering pets, special life stages and senior-pet nutrition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7920" y="1737360"/>
            <a:ext cx="5166360" cy="1170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1883664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Multi-strain probiotics; the supplied material gives an example of 10 billion CFU per gram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2212848"/>
            <a:ext cx="2286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Pet Probiotic 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23960" y="1920240"/>
            <a:ext cx="23317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Key direction: Multi-strain probiotics; the supplied material gives an example of 10 billion CFU per gram; For daily gut and microbiome nutrition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21792" y="3154680"/>
            <a:ext cx="5166360" cy="1170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300984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Whole pumpkin powder; low-temperature drying direction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2960" y="3630168"/>
            <a:ext cx="2286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Pumpkin 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7832" y="3337560"/>
            <a:ext cx="23317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Key direction: Whole pumpkin powder; low-temperature drying direction; Dietary fibre and daily digestive / bowel support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17920" y="3154680"/>
            <a:ext cx="5166360" cy="1170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3300984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Oyster-related nutritional formulation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19088" y="3630168"/>
            <a:ext cx="2286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Oyster Hair &amp; Coat 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23960" y="3337560"/>
            <a:ext cx="23317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Key direction: Oyster-related nutritional formulation; Daily coat care, skin &amp; coat nutrition and seasonal shedding support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1792" y="4572000"/>
            <a:ext cx="5166360" cy="1170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4718304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Soft-shell turtle egg, egg-yolk lecithin, CPP, salmon oil and seaweed powder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2960" y="5047488"/>
            <a:ext cx="2286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Soft-shell Turtle Egg Hair &amp; Coat 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27832" y="4754880"/>
            <a:ext cx="23317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Key direction: Soft-shell turtle egg, egg-yolk lecithin, CPP, salmon oil and seaweed powder; Omega-3/6, DHA/EPA and skin &amp; coat nutrition direction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217920" y="4572000"/>
            <a:ext cx="5166360" cy="1170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19088" y="4718304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Lysine and functional nutrition direction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19088" y="5047488"/>
            <a:ext cx="2286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Lysine Functional Powder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23960" y="4754880"/>
            <a:ext cx="23317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Key direction: Lysine and functional nutrition direction; Daily nutritional supplementation and product-line combinations for cats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14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Pet-formulated Goat Milk Powder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Powder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Pet-formulated goat milk powder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For weaning, weak/recovering pets, special life stages and senior-pet nutrition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Pet food brand nutrition lines / specialty channels / functional nutrition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OEM / ODM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15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80451448317299124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19072"/>
            <a:ext cx="365760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Pet Probiotic Powder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Powder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Multi-strain probiotics; the supplied material gives an example of 10 billion CFU per gram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For daily gut and microbiome nutrition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Pet food brand nutrition lines / specialty channels / functional nutrition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OEM / ODM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16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65169039129859209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19072"/>
            <a:ext cx="365760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Whole Pumpkin Powder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Powder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74920" y="2039112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01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688" y="2029968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INGREDIENTS / FORMULATION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4920" y="239572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232D37"/>
                </a:solidFill>
                <a:latin typeface="Aptos"/>
              </a:rPr>
              <a:t>Whole pumpkin powder; low-temperature drying direction</a:t>
            </a:r>
            <a:endParaRPr sz="130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127248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02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688" y="311810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PRODUCT POSITIONING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4920" y="3493008"/>
            <a:ext cx="60807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8717B"/>
                </a:solidFill>
                <a:latin typeface="Aptos"/>
              </a:rPr>
              <a:t>Dietary fibre and daily digestive / bowel support</a:t>
            </a:r>
            <a:endParaRPr sz="120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4920" y="4370832"/>
            <a:ext cx="2971800" cy="12618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4590288"/>
            <a:ext cx="2468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APPLICATION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5232" y="4919472"/>
            <a:ext cx="24231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Pet food brand nutrition lines / specialty channels / functional nutrition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247888" y="4370832"/>
            <a:ext cx="2999232" cy="126187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4590288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DEVELOPMENT VALUE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8200" y="4919472"/>
            <a:ext cx="24688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93969"/>
                </a:solidFill>
                <a:latin typeface="Aptos"/>
              </a:rPr>
              <a:t>Suitable for OEM / ODM private-label development</a:t>
            </a:r>
            <a:endParaRPr sz="10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17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6917873781825702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19072"/>
            <a:ext cx="365760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PET NUTRITION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Pastes &amp; Functional Nutritional Pastes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Flexible formats for complete nutrition product lines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51960" y="182880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34840" y="201168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Pet Hairball Paste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4840" y="235915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Hairball management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4840" y="267004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Pet Hairball Paste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772400" y="182880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201168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Liquid Calcium Nutritional Paste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55279" y="235915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Bone &amp; joint nutrition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55279" y="267004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LIQUIDCalcium Nutritional Paste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51960" y="361188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379476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Functional Nutritional Pastes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4840" y="414223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Private-label &amp; SKU expansion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34840" y="445312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Other functional nutritional pastes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18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29833866582931935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32918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PET NUTRITION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Tablets &amp; Effervescent Tablets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Flexible formats for complete nutrition product lines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51960" y="182880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34840" y="201168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High-Calcium Tablet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4840" y="235915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Calcium nutrition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4840" y="267004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High-Calcium Tablet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772400" y="182880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201168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Trace Mineral Tablet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55279" y="235915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Trace-mineral nutrition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55279" y="267004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Trace Mineral Tablet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51960" y="361188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379476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Multivitamin Tablet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4840" y="414223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Daily dog &amp; cat nutrition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34840" y="445312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Multivitamin Tablet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772400" y="361188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79" y="379476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Urinary Effervescent Tablet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55279" y="414223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Urinary tract nutrition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55279" y="445312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Urinary Effervescent Tablet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19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33837950238115021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32918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PET NUTRITION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Soft Particles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Flexible formats for complete nutrition product lines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51960" y="182880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34840" y="201168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Lecithin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4840" y="235915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Skin &amp; coat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34840" y="267004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Lecithin Soft Particles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772400" y="182880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201168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Seaweed Hair &amp; Coat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55279" y="235915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Hair &amp; coat / skin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55279" y="267004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Seaweed Hair &amp; Coat Soft Particles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51960" y="361188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379476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Chondroitin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4840" y="414223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Joint &amp; cartilage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34840" y="445312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Chondroitin Soft Particles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772400" y="3611880"/>
            <a:ext cx="32461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79" y="3794760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83767"/>
                </a:solidFill>
                <a:latin typeface="Noto Sans CJK SC"/>
              </a:rPr>
              <a:t>Multivitamin</a:t>
            </a:r>
            <a:endParaRPr sz="13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55279" y="414223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Comprehensive nutrition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55279" y="4453128"/>
            <a:ext cx="2788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Multivitamin Soft ParticlesSOFT PARTICLES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20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75236708473785347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32918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720000">
            <a:off x="6263640" y="-365760"/>
            <a:ext cx="868680" cy="768096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EE740B"/>
                </a:solidFill>
                <a:latin typeface="Aptos"/>
              </a:rPr>
              <a:t>03 / SMART PET SUPPLIES</a:t>
            </a:r>
            <a:endParaRPr sz="11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1572768"/>
            <a:ext cx="566928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083767"/>
                </a:solidFill>
                <a:latin typeface="Noto Sans CJK SC"/>
              </a:rPr>
              <a:t>Smart Pet Supplies</a:t>
            </a:r>
            <a:endParaRPr sz="30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2514600"/>
            <a:ext cx="53035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646D77"/>
                </a:solidFill>
                <a:latin typeface="Noto Sans CJK SC"/>
              </a:rPr>
              <a:t>Smart water fountains across clean/dirty separation, water/electricity separation, wireless sensing and plug-in models.</a:t>
            </a:r>
            <a:endParaRPr sz="14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4160520"/>
            <a:ext cx="5120640" cy="822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4407408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83767"/>
                </a:solidFill>
                <a:latin typeface="Aptos"/>
              </a:rPr>
              <a:t>BEHOMEI PRODUCT PORTFOLIO</a:t>
            </a:r>
            <a:endParaRPr sz="10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21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4" name="Picture 3" descr="_tmp_2303248376689070819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0"/>
            <a:ext cx="51480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SMART PET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Smart Water Fountain Architecture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Select the right series by function and price band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783080"/>
            <a:ext cx="2487168" cy="411480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5740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EE740B"/>
                </a:solidFill>
                <a:latin typeface="Aptos"/>
              </a:rPr>
              <a:t>01</a:t>
            </a:r>
            <a:endParaRPr sz="16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4672" y="2651760"/>
            <a:ext cx="2057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Clean / Dirty Separation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672" y="3063240"/>
            <a:ext cx="2057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Clean / Dirty Separation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672" y="3493008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83767"/>
                </a:solidFill>
                <a:latin typeface="Aptos"/>
              </a:rPr>
              <a:t>S1 / S3 / S4</a:t>
            </a:r>
            <a:endParaRPr sz="1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672" y="4224528"/>
            <a:ext cx="2084831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Separate clean/dirty tanks, sensing/auto refill, scheduled drainage and wireless use.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38144" y="1783080"/>
            <a:ext cx="2487168" cy="411480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21024" y="205740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EE740B"/>
                </a:solidFill>
                <a:latin typeface="Aptos"/>
              </a:rPr>
              <a:t>02</a:t>
            </a:r>
            <a:endParaRPr sz="16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21024" y="2651760"/>
            <a:ext cx="2057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Water / Electricity Separation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1024" y="3063240"/>
            <a:ext cx="2057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Water / Electricity Separation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21024" y="3493008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83767"/>
                </a:solidFill>
                <a:latin typeface="Aptos"/>
              </a:rPr>
              <a:t>A01SP / A02 / A04SP / A05SP / W09S / W10S</a:t>
            </a:r>
            <a:endParaRPr sz="1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21024" y="4224528"/>
            <a:ext cx="2084831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Power isolation, brushless pump and multi-stage filtration; selected models add UVC/UVA.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54496" y="1783080"/>
            <a:ext cx="2487168" cy="4114800"/>
          </a:xfrm>
          <a:prstGeom prst="roundRect">
            <a:avLst/>
          </a:prstGeom>
          <a:solidFill>
            <a:srgbClr val="EFF9F5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37376" y="205740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EE740B"/>
                </a:solidFill>
                <a:latin typeface="Aptos"/>
              </a:rPr>
              <a:t>03</a:t>
            </a:r>
            <a:endParaRPr sz="16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7376" y="2651760"/>
            <a:ext cx="2057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Wireless Sensing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37376" y="3063240"/>
            <a:ext cx="2057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Wireless Sensing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7376" y="3493008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83767"/>
                </a:solidFill>
                <a:latin typeface="Aptos"/>
              </a:rPr>
              <a:t>W01 / W02 / W04SP</a:t>
            </a:r>
            <a:endParaRPr sz="1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37376" y="4224528"/>
            <a:ext cx="2084831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4000mAh battery, sensing/intermittent/continuous modes and easy cleaning.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070848" y="1783080"/>
            <a:ext cx="2487168" cy="4114800"/>
          </a:xfrm>
          <a:prstGeom prst="roundRect">
            <a:avLst/>
          </a:prstGeom>
          <a:solidFill>
            <a:srgbClr val="F1F8FC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53728" y="205740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EE740B"/>
                </a:solidFill>
                <a:latin typeface="Aptos"/>
              </a:rPr>
              <a:t>04</a:t>
            </a:r>
            <a:endParaRPr sz="16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53728" y="2651760"/>
            <a:ext cx="2057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Plug-in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53728" y="3063240"/>
            <a:ext cx="2057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E740B"/>
                </a:solidFill>
                <a:latin typeface="Aptos"/>
              </a:rPr>
              <a:t>Plug-in</a:t>
            </a:r>
            <a:endParaRPr sz="9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53728" y="3493008"/>
            <a:ext cx="2057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83767"/>
                </a:solidFill>
                <a:latin typeface="Aptos"/>
              </a:rPr>
              <a:t>W03 / W06</a:t>
            </a:r>
            <a:endParaRPr sz="1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253728" y="4224528"/>
            <a:ext cx="2084831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Simple plug-in pump, easy cleaning and 4-stage filtration.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22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S4 Clean / Dirty Separation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S4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Clean/dirty separation + consumable-free design + scheduled drainage + 4000mAh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Infrared sensing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Fresh-water circulation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Clean/dirty separation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5 scheduled drainage settings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Auto refill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816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One-touch drainage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74920" y="4718304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57800" y="4700016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Wireless operation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5L clean tank + 2.3L waste tank; 3.7V/4000mAh; 18.8×35.3×25.7cm; 6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23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88262256735885188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S3 Clean / Dirty Separation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S3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Clean/dirty separation + auto refill + waste-water reminder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Infrared sensing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Probe-based auto refill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Scheduled drainage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Waste-water replacement reminder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Wireless operation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3L clean tank + 1.7L waste tank; 3.7V/4000mAh; 19.6×36.7×29.0cm; 6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24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28673436086992951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S1 Clean / Dirty Separation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S1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Radar sensing + gravity refill + clean/dirty separation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Radar sensing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Gravity auto refill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Clean/dirty separation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Customized drainage timing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One-touch drainage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816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Wireless operation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3L clean tank + 2.7L waste tank; 3.7V/4000mAh; 18×28×33.3cm; 6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25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183732829043342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A05SP Water / Electricity Separation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A05SP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Water/electricity separation + 5-stage filtration + 4000mAh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Hidden brushless pump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Dry-run power cut-off &amp; quiet operation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Sensing / intermittent / continuous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5-stage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Viewing window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4.0L; SUS304 + ABS; 28×18×18.4cm; 8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26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56295033445002511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A01SP Water / Electricity Separation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A01SP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Compact format + water/electricity separation + 5-stage filtration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Water/electricity separation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Hidden brushless pump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Dry-run cut-off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Sensing / intermittent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5-stage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816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4000mAh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3.2L; SUS304 + ABS; 21.5×21.5×16cm; 12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27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81493610906815948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W01 Wireless Sensing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W01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Wireless placement + 3 modes + easy cleaning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Dry-run power cut-off &amp; quiet pump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4000mAh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Sensing / intermittent / continuous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Viewing window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3.2L; eco ABS; 21×21×14.2cm; 12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28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4870948431132415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W01SP Wireless Sensing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W01SP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ABS + 304 stainless steel + wireless sensing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Dry-run power cut-off &amp; quiet pump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4000mAh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3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3.2L; ABS + 304 stainless steel; 21×21×14.2cm; 12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29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27379662856111356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W01S Wireless Sensing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W01S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304 stainless steel + wireless + 3 modes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Dry-run power cut-off &amp; quiet pump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4000mAh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3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Easy cleaning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3.2L; 304 stainless steel; 21.5×21.5×13.7cm; 12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30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73786894320294363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W09S Large-capacity Smart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W09S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5L + UVC/UVA + 5-stage filtration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Water/electricity separation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UVC + UVA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Filter reminder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3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Dry-run cut-off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816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5-stage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5.0L; 29.5×21.6×18cm; 8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31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54571087895165982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1938528"/>
            <a:ext cx="36850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PET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21792"/>
            <a:ext cx="8595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W10S Large-capacity Smart Fountain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216" y="1170432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8717B"/>
                </a:solidFill>
                <a:latin typeface="Aptos"/>
              </a:rPr>
              <a:t>W10S</a:t>
            </a:r>
            <a:endParaRPr sz="1050" b="1">
              <a:solidFill>
                <a:srgbClr val="68717B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1810512"/>
            <a:ext cx="67208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2029968"/>
            <a:ext cx="6172200" cy="804672"/>
          </a:xfrm>
          <a:prstGeom prst="roundRect">
            <a:avLst/>
          </a:prstGeom>
          <a:solidFill>
            <a:srgbClr val="FFF5EB"/>
          </a:solidFill>
          <a:ln w="8890">
            <a:solidFill>
              <a:srgbClr val="FF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221284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D710C"/>
                </a:solidFill>
                <a:latin typeface="Aptos"/>
              </a:rPr>
              <a:t>KEY ADVANTAGE</a:t>
            </a:r>
            <a:endParaRPr sz="9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19088" y="2176272"/>
            <a:ext cx="4526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93969"/>
                </a:solidFill>
                <a:latin typeface="Aptos"/>
              </a:rPr>
              <a:t>7L capacity + UVC/UVA + 4000mAh</a:t>
            </a:r>
            <a:endParaRPr sz="11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4920" y="3063240"/>
            <a:ext cx="1920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492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Water/electricity separation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8160" y="3401568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21040" y="3383280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UVC + UVA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492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4000mAh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8160" y="3840480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21040" y="3822192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Filter reminder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492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3 modes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8160" y="4279392"/>
            <a:ext cx="1645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4261104"/>
            <a:ext cx="2788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232D37"/>
                </a:solidFill>
                <a:latin typeface="Aptos"/>
              </a:rPr>
              <a:t>5-stage filtration</a:t>
            </a:r>
            <a:endParaRPr sz="95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074920" y="5102352"/>
            <a:ext cx="6172200" cy="713232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85232" y="5303520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BASIC SPECIFICATIONS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20840" y="5257800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0" b="1">
                <a:solidFill>
                  <a:srgbClr val="232D37"/>
                </a:solidFill>
                <a:latin typeface="Aptos"/>
              </a:rPr>
              <a:t>7.0L; 30.6×31×18cm; 4 PCS</a:t>
            </a:r>
            <a:endParaRPr sz="97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32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smart_86410844277144030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4023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19456"/>
            <a:ext cx="566928" cy="5669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292608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ED710C"/>
                </a:solidFill>
                <a:latin typeface="Aptos"/>
              </a:rPr>
              <a:t>SMART TOY  /  PRODUCT DETAIL</a:t>
            </a:r>
            <a:endParaRPr sz="95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85039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93969"/>
                </a:solidFill>
                <a:latin typeface="Aptos"/>
              </a:rPr>
              <a:t>F1 Smart Interactive Cat Toy Car</a:t>
            </a:r>
            <a:endParaRPr sz="24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216" y="1170432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8717B"/>
                </a:solidFill>
                <a:latin typeface="Aptos"/>
              </a:rPr>
              <a:t>Interactive play / smart pet channel product</a:t>
            </a:r>
            <a:endParaRPr sz="105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3232" y="1938528"/>
            <a:ext cx="4599432" cy="3995928"/>
          </a:xfrm>
          <a:prstGeom prst="roundRect">
            <a:avLst/>
          </a:prstGeom>
          <a:solidFill>
            <a:srgbClr val="F7F9FB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715000" y="1810512"/>
            <a:ext cx="5806440" cy="4251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A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89320" y="2084831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093969"/>
                </a:solidFill>
                <a:latin typeface="Aptos"/>
              </a:rPr>
              <a:t>KEY FEATURES</a:t>
            </a:r>
            <a:endParaRPr sz="95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89320" y="2487168"/>
            <a:ext cx="14630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2468880"/>
            <a:ext cx="24231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80" b="0">
                <a:solidFill>
                  <a:srgbClr val="232D37"/>
                </a:solidFill>
                <a:latin typeface="Aptos"/>
              </a:rPr>
              <a:t>8 random movement patterns</a:t>
            </a:r>
            <a:endParaRPr sz="98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32520" y="2487168"/>
            <a:ext cx="14630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15400" y="2468880"/>
            <a:ext cx="24231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80" b="0">
                <a:solidFill>
                  <a:srgbClr val="232D37"/>
                </a:solidFill>
                <a:latin typeface="Aptos"/>
              </a:rPr>
              <a:t>Tap-to-wake, automatic play</a:t>
            </a:r>
            <a:endParaRPr sz="98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89320" y="3145536"/>
            <a:ext cx="14630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2200" y="3127248"/>
            <a:ext cx="24231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80" b="0">
                <a:solidFill>
                  <a:srgbClr val="232D37"/>
                </a:solidFill>
                <a:latin typeface="Aptos"/>
              </a:rPr>
              <a:t>Smart infrared obstacle avoidance</a:t>
            </a:r>
            <a:endParaRPr sz="98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32520" y="3145536"/>
            <a:ext cx="14630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15400" y="3127248"/>
            <a:ext cx="24231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80" b="0">
                <a:solidFill>
                  <a:srgbClr val="232D37"/>
                </a:solidFill>
                <a:latin typeface="Aptos"/>
              </a:rPr>
              <a:t>Laser + dual sound effects</a:t>
            </a:r>
            <a:endParaRPr sz="98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89320" y="3803904"/>
            <a:ext cx="14630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3785616"/>
            <a:ext cx="24231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80" b="0">
                <a:solidFill>
                  <a:srgbClr val="232D37"/>
                </a:solidFill>
                <a:latin typeface="Aptos"/>
              </a:rPr>
              <a:t>15m remote control, dual modes</a:t>
            </a:r>
            <a:endParaRPr sz="98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732520" y="3803904"/>
            <a:ext cx="14630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ED710C"/>
                </a:solidFill>
                <a:latin typeface="Aptos"/>
              </a:rPr>
              <a:t>•</a:t>
            </a:r>
            <a:endParaRPr sz="1000" b="1">
              <a:solidFill>
                <a:srgbClr val="ED710C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915400" y="3785616"/>
            <a:ext cx="24231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80" b="0">
                <a:solidFill>
                  <a:srgbClr val="232D37"/>
                </a:solidFill>
                <a:latin typeface="Aptos"/>
              </a:rPr>
              <a:t>4000mAh lithium battery, long runtime</a:t>
            </a:r>
            <a:endParaRPr sz="980" b="0">
              <a:solidFill>
                <a:srgbClr val="232D37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989320" y="4645152"/>
            <a:ext cx="5074920" cy="1051560"/>
          </a:xfrm>
          <a:prstGeom prst="roundRect">
            <a:avLst/>
          </a:prstGeom>
          <a:solidFill>
            <a:srgbClr val="EFF7FC"/>
          </a:solidFill>
          <a:ln w="8890">
            <a:solidFill>
              <a:srgbClr val="EF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17920" y="4864608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93969"/>
                </a:solidFill>
                <a:latin typeface="Aptos"/>
              </a:rPr>
              <a:t>PRODUCT DATA</a:t>
            </a:r>
            <a:endParaRPr sz="900" b="1">
              <a:solidFill>
                <a:srgbClr val="09396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35240" y="4837176"/>
            <a:ext cx="3063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1">
                <a:solidFill>
                  <a:srgbClr val="232D37"/>
                </a:solidFill>
                <a:latin typeface="Aptos"/>
              </a:rPr>
              <a:t>9.7 × 15.7 × 8.7 cm  |  350 g</a:t>
            </a:r>
            <a:endParaRPr sz="1020" b="1">
              <a:solidFill>
                <a:srgbClr val="232D37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17920" y="5321808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0">
                <a:solidFill>
                  <a:srgbClr val="68717B"/>
                </a:solidFill>
                <a:latin typeface="Aptos"/>
              </a:rPr>
              <a:t>Certifications: CE · FCC · RoHS · PSE · UKCA; FCM · FDA · LFGB · MSDS · UN38.3</a:t>
            </a:r>
            <a:endParaRPr sz="880" b="0">
              <a:solidFill>
                <a:srgbClr val="68717B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87919B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33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pic>
        <p:nvPicPr>
          <p:cNvPr id="8" name="Picture 7" descr="_tmp_41049353380591249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37360"/>
            <a:ext cx="502920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OEM / ODM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OEM &amp; ODM Product Development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From proven products to private-label customization for faster market launch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011680" cy="342900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084831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01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808" y="265176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Product Selection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15544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Selection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9808" y="3675887"/>
            <a:ext cx="157276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Select suitable SKUs from the existing portfolio.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71216" y="1828800"/>
            <a:ext cx="2011680" cy="342900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54096" y="2084831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02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4096" y="265176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Customization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54096" y="3063240"/>
            <a:ext cx="15544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Customization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4096" y="3675887"/>
            <a:ext cx="157276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Formula, function, appearance and packaging customization.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75504" y="1828800"/>
            <a:ext cx="2011680" cy="3429000"/>
          </a:xfrm>
          <a:prstGeom prst="roundRect">
            <a:avLst/>
          </a:prstGeom>
          <a:solidFill>
            <a:srgbClr val="EFF9F5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58384" y="2084831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03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58384" y="265176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Sampling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58384" y="3063240"/>
            <a:ext cx="15544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Sampling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58384" y="3675887"/>
            <a:ext cx="157276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Sample confirmation and detail optimization.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79792" y="1828800"/>
            <a:ext cx="2011680" cy="3429000"/>
          </a:xfrm>
          <a:prstGeom prst="roundRect">
            <a:avLst/>
          </a:prstGeom>
          <a:solidFill>
            <a:srgbClr val="F1F8FC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62671" y="2084831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04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62671" y="265176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Mass Production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62671" y="3063240"/>
            <a:ext cx="15544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Mass Production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62671" y="3675887"/>
            <a:ext cx="157276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Production, quality, packaging and delivery coordination.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784080" y="1828800"/>
            <a:ext cx="2011680" cy="3429000"/>
          </a:xfrm>
          <a:prstGeom prst="roundRect">
            <a:avLst/>
          </a:prstGeom>
          <a:solidFill>
            <a:srgbClr val="FFFAF4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66959" y="2084831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05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966959" y="265176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83767"/>
                </a:solidFill>
                <a:latin typeface="Noto Sans CJK SC"/>
              </a:rPr>
              <a:t>Replenishment</a:t>
            </a:r>
            <a:endParaRPr sz="16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66959" y="3063240"/>
            <a:ext cx="15544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Replenishment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966959" y="3675887"/>
            <a:ext cx="157276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Ongoing product development and stable replenishment.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368" y="5715000"/>
            <a:ext cx="106070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266C9A"/>
                </a:solidFill>
                <a:latin typeface="Noto Sans CJK SC"/>
              </a:rPr>
              <a:t>Suitable for: pet brands / e-commerce / wholesalers / retail chains / regional distributors</a:t>
            </a:r>
            <a:endParaRPr sz="1150" b="1">
              <a:solidFill>
                <a:srgbClr val="266C9A"/>
              </a:solidFill>
              <a:latin typeface="Noto Sans CJK SC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34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QUALITY CONTROL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Quality &amp; Delivery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Key-point management for reliable B2B cooperation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783080"/>
            <a:ext cx="1993392" cy="34747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57400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01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4672" y="257860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Product Development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672" y="299008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Product Development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672" y="3611880"/>
            <a:ext cx="15727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Confirm specifications, functions and packaging requirements.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80360" y="1783080"/>
            <a:ext cx="1993392" cy="34747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057400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02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3240" y="257860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Materials &amp; Suppliers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63240" y="299008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Materials &amp; Suppliers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63240" y="3611880"/>
            <a:ext cx="15727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Coordinate key materials and supply resources.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38928" y="1783080"/>
            <a:ext cx="1993392" cy="34747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1808" y="2057400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03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21808" y="257860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Production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21808" y="299008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Production Process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21808" y="3611880"/>
            <a:ext cx="15727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Production and process control.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97496" y="1783080"/>
            <a:ext cx="1993392" cy="34747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580375" y="2057400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04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80375" y="257860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Final Inspection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80375" y="299008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Final Inspection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80375" y="3611880"/>
            <a:ext cx="15727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Appearance, function, packaging and project requirements.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656064" y="1783080"/>
            <a:ext cx="1993392" cy="34747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838944" y="2057400"/>
            <a:ext cx="411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EE740B"/>
                </a:solidFill>
                <a:latin typeface="Aptos"/>
              </a:rPr>
              <a:t>05</a:t>
            </a:r>
            <a:endParaRPr sz="150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38944" y="257860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83767"/>
                </a:solidFill>
                <a:latin typeface="Noto Sans CJK SC"/>
              </a:rPr>
              <a:t>Documentation &amp; Delivery</a:t>
            </a:r>
            <a:endParaRPr sz="14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838944" y="299008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80" b="1">
                <a:solidFill>
                  <a:srgbClr val="EE740B"/>
                </a:solidFill>
                <a:latin typeface="Aptos"/>
              </a:rPr>
              <a:t>Documentation &amp; Delivery</a:t>
            </a:r>
            <a:endParaRPr sz="88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838944" y="3611880"/>
            <a:ext cx="15727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20" b="0">
                <a:solidFill>
                  <a:srgbClr val="646D77"/>
                </a:solidFill>
                <a:latin typeface="Noto Sans CJK SC"/>
              </a:rPr>
              <a:t>Specifications, tests, certifications and shipping documents as required.</a:t>
            </a:r>
            <a:endParaRPr sz="102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368" y="5715000"/>
            <a:ext cx="10698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46D77"/>
                </a:solidFill>
                <a:latin typeface="Noto Sans CJK SC"/>
              </a:rPr>
              <a:t>Certifications and documents are product/project specific; the supplied material lists examples including CE, FCC, RoHS, PSE, UKCA, FCM, FDA, LFGB, MSDS and UN38.3.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35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35640" y="22860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9260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>
                <a:solidFill>
                  <a:srgbClr val="EE740B"/>
                </a:solidFill>
                <a:latin typeface="Aptos"/>
              </a:rPr>
              <a:t>SUPPLY CHAIN</a:t>
            </a:r>
            <a:endParaRPr sz="850" b="1">
              <a:solidFill>
                <a:srgbClr val="EE740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083767"/>
                </a:solidFill>
                <a:latin typeface="Noto Sans CJK SC"/>
              </a:rPr>
              <a:t>Supply-Chain Capability</a:t>
            </a:r>
            <a:endParaRPr sz="2500" b="1">
              <a:solidFill>
                <a:srgbClr val="083767"/>
              </a:solidFill>
              <a:latin typeface="Noto Sans CJK S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11556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646D77"/>
                </a:solidFill>
                <a:latin typeface="Aptos"/>
              </a:rPr>
              <a:t>BeHomei connects qualified manufacturing resources rather than positioning a single factory as its own capacity</a:t>
            </a:r>
            <a:endParaRPr sz="1050" b="0">
              <a:solidFill>
                <a:srgbClr val="646D77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517904"/>
            <a:ext cx="640080" cy="54864"/>
          </a:xfrm>
          <a:prstGeom prst="rect">
            <a:avLst/>
          </a:prstGeom>
          <a:solidFill>
            <a:srgbClr val="EE740B"/>
          </a:solidFill>
          <a:ln w="8890">
            <a:solidFill>
              <a:srgbClr val="EE74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828800"/>
            <a:ext cx="3310128" cy="96012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993392"/>
            <a:ext cx="303580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>
                <a:solidFill>
                  <a:srgbClr val="083767"/>
                </a:solidFill>
                <a:latin typeface="Aptos"/>
              </a:rPr>
              <a:t>110,000㎡</a:t>
            </a:r>
            <a:endParaRPr sz="2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8952" y="2395728"/>
            <a:ext cx="303580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>
                <a:solidFill>
                  <a:srgbClr val="646D77"/>
                </a:solidFill>
                <a:latin typeface="Noto Sans CJK SC"/>
              </a:rPr>
              <a:t>Site Area / site area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25112" y="1828800"/>
            <a:ext cx="3310128" cy="96012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62272" y="1993392"/>
            <a:ext cx="303580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>
                <a:solidFill>
                  <a:srgbClr val="083767"/>
                </a:solidFill>
                <a:latin typeface="Aptos"/>
              </a:rPr>
              <a:t>1,200+</a:t>
            </a:r>
            <a:endParaRPr sz="2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2272" y="2395728"/>
            <a:ext cx="303580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>
                <a:solidFill>
                  <a:srgbClr val="646D77"/>
                </a:solidFill>
                <a:latin typeface="Noto Sans CJK SC"/>
              </a:rPr>
              <a:t>Employees / employees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028431" y="1828800"/>
            <a:ext cx="3310128" cy="96012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65592" y="1993392"/>
            <a:ext cx="303580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>
                <a:solidFill>
                  <a:srgbClr val="083767"/>
                </a:solidFill>
                <a:latin typeface="Aptos"/>
              </a:rPr>
              <a:t>60+</a:t>
            </a:r>
            <a:endParaRPr sz="2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65592" y="2395728"/>
            <a:ext cx="303580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>
                <a:solidFill>
                  <a:srgbClr val="646D77"/>
                </a:solidFill>
                <a:latin typeface="Noto Sans CJK SC"/>
              </a:rPr>
              <a:t>Senior Technical Staff / senior technical staff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1792" y="3246120"/>
            <a:ext cx="3310128" cy="960120"/>
          </a:xfrm>
          <a:prstGeom prst="roundRect">
            <a:avLst/>
          </a:prstGeom>
          <a:solidFill>
            <a:srgbClr val="FFF4E8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8952" y="3410712"/>
            <a:ext cx="303580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>
                <a:solidFill>
                  <a:srgbClr val="083767"/>
                </a:solidFill>
                <a:latin typeface="Aptos"/>
              </a:rPr>
              <a:t>40+</a:t>
            </a:r>
            <a:endParaRPr sz="2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8952" y="3813048"/>
            <a:ext cx="303580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>
                <a:solidFill>
                  <a:srgbClr val="646D77"/>
                </a:solidFill>
                <a:latin typeface="Noto Sans CJK SC"/>
              </a:rPr>
              <a:t>Design、Tooling、Manufacturing Engineers / engineers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325112" y="3246120"/>
            <a:ext cx="3310128" cy="960120"/>
          </a:xfrm>
          <a:prstGeom prst="roundRect">
            <a:avLst/>
          </a:prstGeom>
          <a:solidFill>
            <a:srgbClr val="E8F4FA"/>
          </a:solidFill>
          <a:ln w="8890"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2272" y="3410712"/>
            <a:ext cx="303580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>
                <a:solidFill>
                  <a:srgbClr val="083767"/>
                </a:solidFill>
                <a:latin typeface="Aptos"/>
              </a:rPr>
              <a:t>3,000万+</a:t>
            </a:r>
            <a:endParaRPr sz="2100" b="1">
              <a:solidFill>
                <a:srgbClr val="083767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62272" y="3813048"/>
            <a:ext cx="303580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>
                <a:solidFill>
                  <a:srgbClr val="646D77"/>
                </a:solidFill>
                <a:latin typeface="Noto Sans CJK SC"/>
              </a:rPr>
              <a:t>Annual Capacity Example / annual capacity example</a:t>
            </a:r>
            <a:endParaRPr sz="95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8368" y="5074920"/>
            <a:ext cx="105156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646D77"/>
                </a:solidFill>
                <a:latin typeface="Noto Sans CJK SC"/>
              </a:rPr>
              <a:t>These figures come from the supplied Starry Pet Products material and are presented as representative partner manufacturing capability, not BeHomei-owned factory capacity.</a:t>
            </a:r>
            <a:endParaRPr sz="1000" b="0">
              <a:solidFill>
                <a:srgbClr val="646D77"/>
              </a:solidFill>
              <a:latin typeface="Noto Sans CJK S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360" y="647395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646D77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646D7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018520" y="6455664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36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396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875520" y="502920"/>
            <a:ext cx="1234440" cy="1234440"/>
          </a:xfrm>
          <a:prstGeom prst="ellipse">
            <a:avLst/>
          </a:prstGeom>
          <a:solidFill>
            <a:srgbClr val="ED7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4526280"/>
            <a:ext cx="822960" cy="822960"/>
          </a:xfrm>
          <a:prstGeom prst="ellipse">
            <a:avLst/>
          </a:prstGeom>
          <a:solidFill>
            <a:srgbClr val="3074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64592" y="5074920"/>
            <a:ext cx="685800" cy="685800"/>
          </a:xfrm>
          <a:prstGeom prst="ellipse">
            <a:avLst/>
          </a:prstGeom>
          <a:solidFill>
            <a:srgbClr val="F58F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393" y="1737487"/>
            <a:ext cx="822960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Together, we build a
smarter pet-product ecosystem.</a:t>
            </a:r>
            <a:endParaRPr sz="2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6656" y="3337560"/>
            <a:ext cx="82296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D7E4EF"/>
                </a:solidFill>
                <a:latin typeface="Aptos"/>
              </a:rPr>
              <a:t>BeHomei works with global pet-industry partners to advance the sector toward greater professionalism, intelligence and quality.</a:t>
            </a:r>
            <a:endParaRPr sz="1250" b="0">
              <a:solidFill>
                <a:srgbClr val="D7E4E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6656" y="4343400"/>
            <a:ext cx="7132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Pet Brands  /  Importers  /  Wholesalers  /  Channel Partners</a:t>
            </a:r>
            <a:endParaRPr sz="11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928" y="6492240"/>
            <a:ext cx="43891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1">
                <a:solidFill>
                  <a:srgbClr val="AFBFCD"/>
                </a:solidFill>
                <a:latin typeface="Aptos"/>
              </a:rPr>
              <a:t>BEHOMEI  |  LOVE PETS, BETTER HOME.</a:t>
            </a:r>
            <a:endParaRPr sz="750" b="1">
              <a:solidFill>
                <a:srgbClr val="AFBFCD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72800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1">
                <a:solidFill>
                  <a:srgbClr val="87919B"/>
                </a:solidFill>
                <a:latin typeface="Aptos"/>
              </a:rPr>
              <a:t>37</a:t>
            </a:r>
            <a:endParaRPr sz="800" b="1">
              <a:solidFill>
                <a:srgbClr val="87919B"/>
              </a:solidFill>
              <a:latin typeface="Apto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6910" y="97917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200" b="1">
                <a:solidFill>
                  <a:srgbClr val="D7E4EF"/>
                </a:solidFill>
                <a:latin typeface="Aptos"/>
                <a:sym typeface="+mn-ea"/>
              </a:rPr>
              <a:t>BeHomei</a:t>
            </a:r>
            <a:r>
              <a:rPr>
                <a:solidFill>
                  <a:srgbClr val="D7E4EF"/>
                </a:solidFill>
                <a:latin typeface="Aptos"/>
                <a:sym typeface="+mn-ea"/>
              </a:rPr>
              <a:t> 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17037</Words>
  <Application>WPS 演示</Application>
  <PresentationFormat>On-screen Show (4:3)</PresentationFormat>
  <Paragraphs>1298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9" baseType="lpstr">
      <vt:lpstr>Arial</vt:lpstr>
      <vt:lpstr>宋体</vt:lpstr>
      <vt:lpstr>Wingdings</vt:lpstr>
      <vt:lpstr>Arial</vt:lpstr>
      <vt:lpstr>Aptos</vt:lpstr>
      <vt:lpstr>Segoe UI</vt:lpstr>
      <vt:lpstr>Noto Sans CJK SC</vt:lpstr>
      <vt:lpstr>Calibri</vt:lpstr>
      <vt:lpstr>微软雅黑</vt:lpstr>
      <vt:lpstr>Arial Unicode MS</vt:lpstr>
      <vt:lpstr>FFont-Family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刘晶晶</cp:lastModifiedBy>
  <cp:revision>2</cp:revision>
  <dcterms:created xsi:type="dcterms:W3CDTF">2013-01-27T09:14:00Z</dcterms:created>
  <dcterms:modified xsi:type="dcterms:W3CDTF">2026-08-19T13:43:12Z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2052-12.1.0.26890</vt:lpwstr>
  </property>
  <property fmtid="{D5CDD505-2E9C-101B-9397-08002B2CF9AE}" pid="3" name="ICV">
    <vt:lpwstr>81187DEE939A4C678889052C3926E68A_12</vt:lpwstr>
  </property>
</Properties>
</file>